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70" r:id="rId3"/>
    <p:sldId id="258" r:id="rId4"/>
    <p:sldId id="293" r:id="rId5"/>
    <p:sldId id="273" r:id="rId6"/>
    <p:sldId id="297" r:id="rId7"/>
    <p:sldId id="267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 Kristine Einen" initials="MKE" lastIdx="2" clrIdx="0">
    <p:extLst>
      <p:ext uri="{19B8F6BF-5375-455C-9EA6-DF929625EA0E}">
        <p15:presenceInfo xmlns:p15="http://schemas.microsoft.com/office/powerpoint/2012/main" userId="S-1-5-21-2430688732-1940097307-3881317407-5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4FC"/>
    <a:srgbClr val="FAEDBC"/>
    <a:srgbClr val="008000"/>
    <a:srgbClr val="8EDDED"/>
    <a:srgbClr val="91D1DB"/>
    <a:srgbClr val="ADD7EA"/>
    <a:srgbClr val="000000"/>
    <a:srgbClr val="FFFFFF"/>
    <a:srgbClr val="EF7239"/>
    <a:srgbClr val="F65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-4960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6AA6-9E5A-3B40-832E-96425D29D5C1}" type="datetimeFigureOut">
              <a:rPr lang="nb-NO" sz="1100" smtClean="0">
                <a:latin typeface="Roboto"/>
                <a:cs typeface="Roboto"/>
              </a:rPr>
              <a:t>17.03.2021</a:t>
            </a:fld>
            <a:endParaRPr lang="nb-NO" sz="1100">
              <a:latin typeface="Roboto"/>
              <a:cs typeface="Roboto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903E-0958-774A-8B2D-3E32A0C102E6}" type="slidenum">
              <a:rPr lang="nb-NO" sz="1100" smtClean="0">
                <a:latin typeface="Roboto"/>
                <a:cs typeface="Roboto"/>
              </a:rPr>
              <a:t>‹#›</a:t>
            </a:fld>
            <a:endParaRPr lang="nb-NO" sz="11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0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Roboto"/>
                <a:cs typeface="Roboto"/>
              </a:defRPr>
            </a:lvl1pPr>
          </a:lstStyle>
          <a:p>
            <a:fld id="{AF0F0302-BE9E-8A47-8FBA-EF4A5D6A0C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Hovudsak på nettverkssamlinga blir presentasjon av </a:t>
            </a:r>
            <a:r>
              <a:rPr lang="nn-NO" sz="1100" i="1" kern="1200" dirty="0" err="1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Tverrsektorielle</a:t>
            </a:r>
            <a:r>
              <a:rPr lang="nn-NO" sz="1100" i="1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 lokale gruppeprosjekt. </a:t>
            </a: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Midlane støttar besøk og digitale møte med europeiske partnarorganisasjonar og blir lyst ut i samband med samlinga.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Det er ein del av ei større løyving som fylkeskommunen har fått innan </a:t>
            </a:r>
            <a:r>
              <a:rPr lang="nn-NO" sz="1100" kern="1200" dirty="0" err="1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Erasmus+programmet</a:t>
            </a: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 til kompetanse- og lokalsamfunnsutvikling.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Målsettinga er å  styrke lokalt og europeisk samarbeid om å  utvikle kompetanse og utdannings- og opplæringstilbod i tråd med lokale behov; få ny kunnskap, utveksle metodar, erfaringar og bygge gode fagnettverk.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Dei fleste av kommunane og regionråda sine ansvarsområde er aktuelle for ordninga, til dømes utviklingstiltak innan reiseliv, lokalmat, helse, akvakultur, grøn vekst, energi, digitalisering, skuleutvikling med meir.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Frå 2021-27 går Erasmus+ inn i ein ny programperiode, og vi orienterer også kort om kva moglegheiter det vil gi nettverket framover.</a:t>
            </a:r>
            <a:endParaRPr lang="nb-NO" sz="1100" kern="1200" dirty="0">
              <a:solidFill>
                <a:schemeClr val="tx1"/>
              </a:solidFill>
              <a:effectLst/>
              <a:latin typeface="Roboto"/>
              <a:ea typeface="+mn-ea"/>
              <a:cs typeface="Roboto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90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Målsettinga er å  styrke lokalt og europeisk samarbeid om å  utvikle kompetanse og utdannings- og opplæringstilbod i tråd med lokale behov; få ny kunnskap, utveksle metodar, erfaringar og bygge gode fagnettverk.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Dei fleste av kommunane og regionråda sine ansvarsområde er aktuelle for ordninga, til dømes utviklingstiltak innan reiseliv, lokalmat, helse, akvakultur, grøn vekst, energi, digitalisering, skuleutvikling med meir. </a:t>
            </a:r>
            <a:b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</a:br>
            <a:r>
              <a:rPr lang="nn-NO" sz="1100" kern="1200" dirty="0">
                <a:solidFill>
                  <a:schemeClr val="tx1"/>
                </a:solidFill>
                <a:effectLst/>
                <a:latin typeface="Roboto"/>
                <a:ea typeface="+mn-ea"/>
                <a:cs typeface="Roboto"/>
              </a:rPr>
              <a:t>Frå 2021-27 går Erasmus+ inn i ein ny programperiode, og vi orienterer også kort om kva moglegheiter det vil gi nettverket framover.</a:t>
            </a:r>
            <a:endParaRPr lang="nb-NO" sz="1100" kern="1200" dirty="0">
              <a:solidFill>
                <a:schemeClr val="tx1"/>
              </a:solidFill>
              <a:effectLst/>
              <a:latin typeface="Roboto"/>
              <a:ea typeface="+mn-ea"/>
              <a:cs typeface="Roboto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60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 den regionale </a:t>
            </a:r>
            <a:r>
              <a:rPr lang="nb-NO" dirty="0" err="1"/>
              <a:t>vgs</a:t>
            </a:r>
            <a:r>
              <a:rPr lang="nb-NO" dirty="0"/>
              <a:t> med som </a:t>
            </a:r>
            <a:r>
              <a:rPr lang="nb-NO" dirty="0" err="1"/>
              <a:t>partnar</a:t>
            </a:r>
            <a:r>
              <a:rPr lang="nb-NO" dirty="0"/>
              <a:t> i lokalsamfunnsutvikling, Helseproblem hos unge, eldreomsorg, digital helse, samarbeid om rekruttering til ulike fag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55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86865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CB02A66-AD46-D24F-81C7-79426D04B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44307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44307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89ACD9F-FF3C-4181-9466-78A5246F1A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619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80325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07C8C8B-4FDF-3840-AF16-7C2896569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2718394"/>
            <a:ext cx="6300787" cy="132036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over </a:t>
            </a:r>
            <a:r>
              <a:rPr lang="en-US" dirty="0" err="1"/>
              <a:t>fleire</a:t>
            </a:r>
            <a:r>
              <a:rPr lang="en-US" dirty="0"/>
              <a:t> liner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FC77050-3B6C-AE43-B607-E0A39D7B60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9512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748078D-EAAB-5C41-8D1F-B07C9D4C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859" y="6172912"/>
            <a:ext cx="448992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9218080" cy="205493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435173-C479-4509-B76E-25CBDEE2A4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80474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F22EF4B-9918-5B4C-A5A4-946FB543E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9456872" cy="192680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74287821-9DFC-4BD7-B935-708946E66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04368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3093D2C-AEDA-944D-A1B9-A9C9DAE8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60" y="2843219"/>
            <a:ext cx="7741190" cy="1675341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3676B12-1953-406F-87F4-A0016593F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68466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ete_K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369AAAB-0465-E645-A3C6-63061F4A7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-737306"/>
            <a:ext cx="13493750" cy="759648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8465585" cy="170502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1416EAE6-208A-49CD-BBBB-522EC47238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27020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AADF178-4BBE-49CE-B9C3-298E3AAB2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8265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F6BC029-5268-D04F-BFC8-0C449FB9A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817" t="-5670" r="-8023" b="7334"/>
          <a:stretch/>
        </p:blipFill>
        <p:spPr>
          <a:xfrm>
            <a:off x="6311900" y="-2164044"/>
            <a:ext cx="8831692" cy="9195349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33C93A8B-84D0-4EBB-A87D-59C83123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7295867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42264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87351D9-4CF3-7C4E-815B-A8C5DECC8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4975" y="-737306"/>
            <a:ext cx="13493750" cy="7596482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F673B09-FB02-4CB3-BEED-4487E45FF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9474346" cy="308771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Kapittelside</a:t>
            </a:r>
            <a:r>
              <a:rPr lang="en-US" dirty="0"/>
              <a:t> med </a:t>
            </a:r>
            <a:r>
              <a:rPr lang="en-US" dirty="0" err="1"/>
              <a:t>tittel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, to </a:t>
            </a:r>
            <a:r>
              <a:rPr lang="en-US" dirty="0" err="1"/>
              <a:t>eller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tre</a:t>
            </a:r>
            <a:r>
              <a:rPr lang="en-US" dirty="0"/>
              <a:t> liner</a:t>
            </a:r>
          </a:p>
        </p:txBody>
      </p:sp>
    </p:spTree>
    <p:extLst>
      <p:ext uri="{BB962C8B-B14F-4D97-AF65-F5344CB8AC3E}">
        <p14:creationId xmlns:p14="http://schemas.microsoft.com/office/powerpoint/2010/main" val="11531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76D0CF2-BD9F-9B46-BC9C-E4BE8E7AD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1E397BCB-44AA-41CB-984D-272C60CBD4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8180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43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3CBB-E3CD-A04F-AF11-BAF1433A63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2199035"/>
            <a:ext cx="946943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DB5F6-E128-C744-9555-30ACF5B612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2546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33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7CAF74-6A7A-524F-9BF9-55AC3F9441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323" y="2199035"/>
            <a:ext cx="5858229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614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4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1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6F943B-46A7-C241-81D1-88D01A82F2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5" y="2199035"/>
            <a:ext cx="4500562" cy="34193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Donec</a:t>
            </a:r>
            <a:r>
              <a:rPr lang="en-GB" dirty="0"/>
              <a:t> dictum convallis </a:t>
            </a:r>
            <a:r>
              <a:rPr lang="en-GB" dirty="0" err="1"/>
              <a:t>eros</a:t>
            </a:r>
            <a:r>
              <a:rPr lang="en-GB" dirty="0"/>
              <a:t> vitae </a:t>
            </a:r>
            <a:r>
              <a:rPr lang="en-GB" dirty="0" err="1"/>
              <a:t>finibus</a:t>
            </a:r>
            <a:r>
              <a:rPr lang="en-GB" dirty="0"/>
              <a:t>. </a:t>
            </a:r>
            <a:r>
              <a:rPr lang="en-GB" dirty="0" err="1"/>
              <a:t>Donec</a:t>
            </a:r>
            <a:r>
              <a:rPr lang="en-GB" dirty="0"/>
              <a:t> in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efficitur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087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821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bilet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EE4B8E7-CA86-3047-9EAB-BEC9AF583F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3" y="2199035"/>
            <a:ext cx="4068762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314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CC1883-3AE8-5A4F-B7F5-CFA920DE2D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6300787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68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34756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punkt+2bilet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D9AECE-C302-C645-A30F-4420DF321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1788" y="2199035"/>
            <a:ext cx="5868988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08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r>
              <a:rPr lang="nb-NO" dirty="0"/>
              <a:t> eller </a:t>
            </a:r>
            <a:r>
              <a:rPr lang="nb-NO" dirty="0" err="1"/>
              <a:t>ein</a:t>
            </a:r>
            <a:r>
              <a:rPr lang="nb-NO" dirty="0"/>
              <a:t> figur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5652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bilet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r>
              <a:rPr lang="nb-NO" dirty="0"/>
              <a:t> eller </a:t>
            </a:r>
            <a:r>
              <a:rPr lang="nb-NO" dirty="0" err="1"/>
              <a:t>ein</a:t>
            </a:r>
            <a:r>
              <a:rPr lang="nb-NO" dirty="0"/>
              <a:t> figur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199035"/>
            <a:ext cx="4500564" cy="321442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 </a:t>
            </a:r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638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ED46284-9BAD-D548-A937-1789143AB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171"/>
            <a:ext cx="12192000" cy="686816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A4046BB5-FF1A-47FE-85FC-CE5079153A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34928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lysbilete_tekst,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38153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1038153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46452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punkt+profil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199035"/>
            <a:ext cx="6782940" cy="3214424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accumsan</a:t>
            </a:r>
            <a:r>
              <a:rPr lang="en-GB" dirty="0"/>
              <a:t> mi </a:t>
            </a:r>
            <a:r>
              <a:rPr lang="en-GB" dirty="0" err="1"/>
              <a:t>viverra</a:t>
            </a:r>
            <a:r>
              <a:rPr lang="en-GB" dirty="0"/>
              <a:t> in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id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dictum,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et,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Cras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,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251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tekst+profilbiletex4"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34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3772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4110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2236" y="4071150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5255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792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546059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48731" y="1982326"/>
            <a:ext cx="1798014" cy="1798014"/>
          </a:xfrm>
          <a:prstGeom prst="ellipse">
            <a:avLst/>
          </a:prstGeom>
        </p:spPr>
        <p:txBody>
          <a:bodyPr/>
          <a:lstStyle>
            <a:lvl1pPr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6" name="Plassholder for tekst 5"/>
          <p:cNvSpPr>
            <a:spLocks noGrp="1"/>
          </p:cNvSpPr>
          <p:nvPr>
            <p:ph type="body" sz="quarter" idx="27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b-NO" dirty="0"/>
              <a:t>Undertittel som går over ei line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7723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bile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anna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5868987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 in.»</a:t>
            </a:r>
          </a:p>
        </p:txBody>
      </p:sp>
      <p:pic>
        <p:nvPicPr>
          <p:cNvPr id="11" name="Bilde 6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015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seier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anna om </a:t>
            </a:r>
            <a:r>
              <a:rPr lang="en-US" dirty="0" err="1"/>
              <a:t>sitatet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804295"/>
            <a:ext cx="8569324" cy="273265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viverra</a:t>
            </a:r>
            <a:r>
              <a:rPr lang="en-US" dirty="0"/>
              <a:t>.»</a:t>
            </a:r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lysbilete_sitat+utfallande bile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 err="1"/>
              <a:t>Namn</a:t>
            </a:r>
            <a:r>
              <a:rPr lang="en-US" dirty="0"/>
              <a:t>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327355"/>
            <a:ext cx="5868987" cy="3209595"/>
          </a:xfrm>
          <a:prstGeom prst="rect">
            <a:avLst/>
          </a:prstGeom>
        </p:spPr>
        <p:txBody>
          <a:bodyPr wrap="square" lIns="90000" rIns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«Lorem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mi </a:t>
            </a:r>
            <a:r>
              <a:rPr lang="en-US" dirty="0" err="1"/>
              <a:t>viverr</a:t>
            </a:r>
            <a:r>
              <a:rPr lang="en-US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152677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_Svart bakgrun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890" y="6018335"/>
            <a:ext cx="1524000" cy="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7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engels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99" y="2497996"/>
            <a:ext cx="5365751" cy="1474556"/>
          </a:xfrm>
          <a:prstGeom prst="rect">
            <a:avLst/>
          </a:prstGeom>
        </p:spPr>
      </p:pic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48387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_engel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586" y="6018335"/>
            <a:ext cx="1480608" cy="4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3170F8-5E9D-4347-86A1-E60376AE5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8" y="0"/>
            <a:ext cx="12184062" cy="685917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2275"/>
            <a:ext cx="7218672" cy="3182109"/>
          </a:xfrm>
          <a:prstGeom prst="rect">
            <a:avLst/>
          </a:prstGeom>
        </p:spPr>
      </p:pic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ECD6A84C-E813-4BD4-A507-0B7D0C78D0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143878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26531"/>
            <a:ext cx="8090379" cy="130044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9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 err="1"/>
              <a:t>Takk</a:t>
            </a:r>
            <a:r>
              <a:rPr lang="en-US" dirty="0"/>
              <a:t> for </a:t>
            </a:r>
            <a:r>
              <a:rPr lang="en-US" dirty="0" err="1"/>
              <a:t>oss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31144"/>
            <a:ext cx="6769099" cy="1758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Telefon</a:t>
            </a:r>
            <a:r>
              <a:rPr lang="en-US" dirty="0"/>
              <a:t> 05557</a:t>
            </a:r>
          </a:p>
          <a:p>
            <a:r>
              <a:rPr lang="en-US" dirty="0"/>
              <a:t>E-post namn@vlfk.no</a:t>
            </a:r>
          </a:p>
          <a:p>
            <a:r>
              <a:rPr lang="en-US" dirty="0" err="1"/>
              <a:t>Besøk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www.vestlandfylke.no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5446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376840A9-7F53-40FD-8F12-131BA769F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6745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6715DE1-3948-2140-AE77-400575A86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1541" y="-105068"/>
            <a:ext cx="12465921" cy="7020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B7436-6DB6-EB40-AFE5-EE607116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640" y="1500188"/>
            <a:ext cx="3119298" cy="4079081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FCD71961-FBDC-4978-82E0-AD85260267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78794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6" t="5962" r="13799" b="10996"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32432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32432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17" name="Plassholder for tekst 8">
            <a:extLst>
              <a:ext uri="{FF2B5EF4-FFF2-40B4-BE49-F238E27FC236}">
                <a16:creationId xmlns:a16="http://schemas.microsoft.com/office/drawing/2014/main" id="{0B659FBE-3626-434F-BD36-1AE10D40BE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8EBC492-C6CB-C240-B3C7-393C80D33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5" t="4169" b="-2594"/>
          <a:stretch/>
        </p:blipFill>
        <p:spPr>
          <a:xfrm>
            <a:off x="-1" y="0"/>
            <a:ext cx="12183735" cy="6858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438370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438370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28455DCE-2CDB-4363-9693-AD2B53F98B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403902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ete_L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AB90D08-2B07-5A43-9C81-680F5C63F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817" t="-5670" r="-8023" b="7334"/>
          <a:stretch/>
        </p:blipFill>
        <p:spPr>
          <a:xfrm>
            <a:off x="6311900" y="-2309832"/>
            <a:ext cx="8831692" cy="919534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3821619"/>
            <a:ext cx="7147424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</a:t>
            </a:r>
            <a:r>
              <a:rPr lang="en-US" dirty="0" err="1"/>
              <a:t>ei</a:t>
            </a:r>
            <a:r>
              <a:rPr lang="en-US" dirty="0"/>
              <a:t> line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477092"/>
            <a:ext cx="7147424" cy="13004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Lang </a:t>
            </a:r>
            <a:r>
              <a:rPr lang="en-US" dirty="0" err="1"/>
              <a:t>presentasjonstittel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over to liner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46684D1F-FB1F-AF4F-B27B-6007270BF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A66838B-02F8-4CDC-844D-C047670B2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7699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18027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3718F5-4B85-364F-B5A9-C8797DC816A6}" type="datetime1">
              <a:rPr lang="nb-NO" smtClean="0"/>
              <a:t>17.03.2021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8" r:id="rId3"/>
    <p:sldLayoutId id="2147483734" r:id="rId4"/>
    <p:sldLayoutId id="2147483723" r:id="rId5"/>
    <p:sldLayoutId id="2147483733" r:id="rId6"/>
    <p:sldLayoutId id="2147483674" r:id="rId7"/>
    <p:sldLayoutId id="2147483725" r:id="rId8"/>
    <p:sldLayoutId id="2147483729" r:id="rId9"/>
    <p:sldLayoutId id="2147483735" r:id="rId10"/>
    <p:sldLayoutId id="2147483688" r:id="rId11"/>
    <p:sldLayoutId id="2147483703" r:id="rId12"/>
    <p:sldLayoutId id="2147483726" r:id="rId13"/>
    <p:sldLayoutId id="2147483730" r:id="rId14"/>
    <p:sldLayoutId id="2147483736" r:id="rId15"/>
    <p:sldLayoutId id="2147483710" r:id="rId16"/>
    <p:sldLayoutId id="2147483727" r:id="rId17"/>
    <p:sldLayoutId id="2147483731" r:id="rId18"/>
    <p:sldLayoutId id="2147483737" r:id="rId19"/>
    <p:sldLayoutId id="2147483720" r:id="rId20"/>
    <p:sldLayoutId id="2147483704" r:id="rId21"/>
    <p:sldLayoutId id="2147483705" r:id="rId22"/>
    <p:sldLayoutId id="2147483706" r:id="rId23"/>
    <p:sldLayoutId id="2147483715" r:id="rId24"/>
    <p:sldLayoutId id="2147483716" r:id="rId25"/>
    <p:sldLayoutId id="2147483717" r:id="rId26"/>
    <p:sldLayoutId id="2147483718" r:id="rId27"/>
    <p:sldLayoutId id="2147483711" r:id="rId28"/>
    <p:sldLayoutId id="2147483713" r:id="rId29"/>
    <p:sldLayoutId id="2147483719" r:id="rId30"/>
    <p:sldLayoutId id="2147483691" r:id="rId31"/>
    <p:sldLayoutId id="2147483714" r:id="rId32"/>
    <p:sldLayoutId id="2147483707" r:id="rId33"/>
    <p:sldLayoutId id="2147483708" r:id="rId34"/>
    <p:sldLayoutId id="2147483709" r:id="rId35"/>
    <p:sldLayoutId id="2147483721" r:id="rId36"/>
    <p:sldLayoutId id="2147483738" r:id="rId37"/>
    <p:sldLayoutId id="2147483740" r:id="rId38"/>
    <p:sldLayoutId id="2147483739" r:id="rId39"/>
    <p:sldLayoutId id="2147483712" r:id="rId40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200" b="0" i="0" kern="1200" baseline="0">
          <a:solidFill>
            <a:srgbClr val="000002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pos="869" userDrawn="1">
          <p15:clr>
            <a:srgbClr val="F26B43"/>
          </p15:clr>
        </p15:guide>
        <p15:guide id="11" pos="574" userDrawn="1">
          <p15:clr>
            <a:srgbClr val="F26B43"/>
          </p15:clr>
        </p15:guide>
        <p15:guide id="12" pos="1141" userDrawn="1">
          <p15:clr>
            <a:srgbClr val="F26B43"/>
          </p15:clr>
        </p15:guide>
        <p15:guide id="13" pos="1436" userDrawn="1">
          <p15:clr>
            <a:srgbClr val="F26B43"/>
          </p15:clr>
        </p15:guide>
        <p15:guide id="14" pos="1708" userDrawn="1">
          <p15:clr>
            <a:srgbClr val="F26B43"/>
          </p15:clr>
        </p15:guide>
        <p15:guide id="15" pos="2003" userDrawn="1">
          <p15:clr>
            <a:srgbClr val="F26B43"/>
          </p15:clr>
        </p15:guide>
        <p15:guide id="16" pos="2275" userDrawn="1">
          <p15:clr>
            <a:srgbClr val="F26B43"/>
          </p15:clr>
        </p15:guide>
        <p15:guide id="17" pos="2570" userDrawn="1">
          <p15:clr>
            <a:srgbClr val="F26B43"/>
          </p15:clr>
        </p15:guide>
        <p15:guide id="18" pos="2842" userDrawn="1">
          <p15:clr>
            <a:srgbClr val="F26B43"/>
          </p15:clr>
        </p15:guide>
        <p15:guide id="19" pos="3137" userDrawn="1">
          <p15:clr>
            <a:srgbClr val="F26B43"/>
          </p15:clr>
        </p15:guide>
        <p15:guide id="20" pos="3409" userDrawn="1">
          <p15:clr>
            <a:srgbClr val="F26B43"/>
          </p15:clr>
        </p15:guide>
        <p15:guide id="21" pos="3704" userDrawn="1">
          <p15:clr>
            <a:srgbClr val="F26B43"/>
          </p15:clr>
        </p15:guide>
        <p15:guide id="22" pos="3976" userDrawn="1">
          <p15:clr>
            <a:srgbClr val="F26B43"/>
          </p15:clr>
        </p15:guide>
        <p15:guide id="23" pos="4271" userDrawn="1">
          <p15:clr>
            <a:srgbClr val="F26B43"/>
          </p15:clr>
        </p15:guide>
        <p15:guide id="24" pos="4543" userDrawn="1">
          <p15:clr>
            <a:srgbClr val="F26B43"/>
          </p15:clr>
        </p15:guide>
        <p15:guide id="25" pos="4838" userDrawn="1">
          <p15:clr>
            <a:srgbClr val="F26B43"/>
          </p15:clr>
        </p15:guide>
        <p15:guide id="26" pos="5110" userDrawn="1">
          <p15:clr>
            <a:srgbClr val="F26B43"/>
          </p15:clr>
        </p15:guide>
        <p15:guide id="27" pos="5405" userDrawn="1">
          <p15:clr>
            <a:srgbClr val="F26B43"/>
          </p15:clr>
        </p15:guide>
        <p15:guide id="28" pos="5677" userDrawn="1">
          <p15:clr>
            <a:srgbClr val="F26B43"/>
          </p15:clr>
        </p15:guide>
        <p15:guide id="29" pos="5972" userDrawn="1">
          <p15:clr>
            <a:srgbClr val="F26B43"/>
          </p15:clr>
        </p15:guide>
        <p15:guide id="30" pos="6244" userDrawn="1">
          <p15:clr>
            <a:srgbClr val="F26B43"/>
          </p15:clr>
        </p15:guide>
        <p15:guide id="31" pos="6539" userDrawn="1">
          <p15:clr>
            <a:srgbClr val="F26B43"/>
          </p15:clr>
        </p15:guide>
        <p15:guide id="32" pos="6811" userDrawn="1">
          <p15:clr>
            <a:srgbClr val="F26B43"/>
          </p15:clr>
        </p15:guide>
        <p15:guide id="33" pos="71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lbli.no/?falang=1&amp;artikkel=031086&amp;program=v.el&amp;side=1.0" TargetMode="External"/><Relationship Id="rId13" Type="http://schemas.openxmlformats.org/officeDocument/2006/relationships/hyperlink" Target="https://www.vilbli.no/?falang=1&amp;artikkel=031086&amp;program=v.tp&amp;side=1.0" TargetMode="External"/><Relationship Id="rId3" Type="http://schemas.openxmlformats.org/officeDocument/2006/relationships/hyperlink" Target="https://www.vilbli.no/nb/nn/viken/utdanningsprogram-og-programomrade/a/030668#h2_nr_2" TargetMode="External"/><Relationship Id="rId7" Type="http://schemas.openxmlformats.org/officeDocument/2006/relationships/hyperlink" Target="https://www.vilbli.no/?falang=1&amp;artikkel=031086&amp;program=v.ba&amp;side=1.0" TargetMode="External"/><Relationship Id="rId12" Type="http://schemas.openxmlformats.org/officeDocument/2006/relationships/hyperlink" Target="https://www.vilbli.no/?falang=1&amp;artikkel=031086&amp;program=v.na&amp;side=1.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vilbli.no/?falang=1&amp;artikkel=031086&amp;program=v.sr&amp;side=1.0" TargetMode="External"/><Relationship Id="rId11" Type="http://schemas.openxmlformats.org/officeDocument/2006/relationships/hyperlink" Target="https://www.vilbli.no/?falang=1&amp;artikkel=031086&amp;program=v.im&amp;side=1.0" TargetMode="External"/><Relationship Id="rId5" Type="http://schemas.openxmlformats.org/officeDocument/2006/relationships/hyperlink" Target="https://www.vilbli.no/?falang=1&amp;artikkel=031086&amp;program=v.rm&amp;side=1.0" TargetMode="External"/><Relationship Id="rId10" Type="http://schemas.openxmlformats.org/officeDocument/2006/relationships/hyperlink" Target="https://www.vilbli.no/?falang=1&amp;artikkel=031086&amp;program=v.fd&amp;side=1.0" TargetMode="External"/><Relationship Id="rId4" Type="http://schemas.openxmlformats.org/officeDocument/2006/relationships/hyperlink" Target="https://www.vilbli.no/?falang=1&amp;artikkel=031086&amp;program=v.hs&amp;side=1.0" TargetMode="External"/><Relationship Id="rId9" Type="http://schemas.openxmlformats.org/officeDocument/2006/relationships/hyperlink" Target="https://www.vilbli.no/?falang=1&amp;artikkel=031086&amp;program=v.dt&amp;side=1.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B23559D1-8A10-4D85-95AC-EC8B04B77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859" y="3821619"/>
            <a:ext cx="7438370" cy="673133"/>
          </a:xfrm>
        </p:spPr>
        <p:txBody>
          <a:bodyPr/>
          <a:lstStyle/>
          <a:p>
            <a:r>
              <a:rPr lang="nb-NO" sz="3600" dirty="0">
                <a:solidFill>
                  <a:srgbClr val="002060"/>
                </a:solidFill>
              </a:rPr>
              <a:t>Reiseliv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FD7DD8-2056-43A6-A421-71A07D28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2455132"/>
            <a:ext cx="7438370" cy="1300442"/>
          </a:xfrm>
        </p:spPr>
        <p:txBody>
          <a:bodyPr/>
          <a:lstStyle/>
          <a:p>
            <a:r>
              <a:rPr lang="nb-NO" sz="3200" b="1" dirty="0">
                <a:solidFill>
                  <a:srgbClr val="002060"/>
                </a:solidFill>
              </a:rPr>
              <a:t>Erasmus +</a:t>
            </a:r>
          </a:p>
          <a:p>
            <a:r>
              <a:rPr lang="nb-NO" sz="3200" dirty="0">
                <a:solidFill>
                  <a:srgbClr val="002060"/>
                </a:solidFill>
              </a:rPr>
              <a:t>Tverrsektorielle samarbeidsprosjekt</a:t>
            </a:r>
            <a:br>
              <a:rPr lang="nb-NO" sz="3200" dirty="0"/>
            </a:br>
            <a:br>
              <a:rPr lang="nb-NO" sz="3200" dirty="0"/>
            </a:br>
            <a:endParaRPr lang="nb-NO" sz="32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A3D043-7E01-4CB4-A049-8BAC25FEC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225" y="6172912"/>
            <a:ext cx="6769099" cy="276999"/>
          </a:xfrm>
        </p:spPr>
        <p:txBody>
          <a:bodyPr/>
          <a:lstStyle/>
          <a:p>
            <a:r>
              <a:rPr lang="nb-NO" dirty="0"/>
              <a:t>Internasjonalt </a:t>
            </a:r>
            <a:r>
              <a:rPr lang="nb-NO"/>
              <a:t>kommunenettverk Vestland, </a:t>
            </a:r>
            <a:r>
              <a:rPr lang="nb-NO" dirty="0"/>
              <a:t>17. mars 2021 – Marit Einen, </a:t>
            </a:r>
            <a:r>
              <a:rPr lang="nb-NO" dirty="0" err="1"/>
              <a:t>seniorrådgjevar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954802-B7DE-4DCE-A95E-86166F37A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35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C6258BE-8A4C-4D3F-881C-121FB71F8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727549"/>
            <a:ext cx="9469437" cy="1188018"/>
          </a:xfrm>
        </p:spPr>
        <p:txBody>
          <a:bodyPr/>
          <a:lstStyle/>
          <a:p>
            <a:r>
              <a:rPr lang="nb-NO" dirty="0"/>
              <a:t>Erasmus+ 2021-2027</a:t>
            </a:r>
            <a:endParaRPr lang="nb-NO" sz="2400" dirty="0"/>
          </a:p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8DC728-C2B1-4C6A-A58B-382690F90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1239641"/>
            <a:ext cx="9469438" cy="44730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971A80-60C7-4476-9B78-F6F238CD3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724" y="2037511"/>
            <a:ext cx="9469438" cy="3214424"/>
          </a:xfrm>
        </p:spPr>
        <p:txBody>
          <a:bodyPr/>
          <a:lstStyle/>
          <a:p>
            <a:pPr lvl="1"/>
            <a:r>
              <a:rPr lang="nb-NO" i="0" dirty="0" err="1"/>
              <a:t>Eit</a:t>
            </a:r>
            <a:r>
              <a:rPr lang="nb-NO" i="0" dirty="0"/>
              <a:t> utdannings- og opplæringsprogram</a:t>
            </a:r>
          </a:p>
          <a:p>
            <a:pPr lvl="2"/>
            <a:r>
              <a:rPr lang="nb-NO" i="0" dirty="0" err="1"/>
              <a:t>Ein</a:t>
            </a:r>
            <a:r>
              <a:rPr lang="nb-NO" i="0" dirty="0"/>
              <a:t> utdannings- og </a:t>
            </a:r>
            <a:r>
              <a:rPr lang="nb-NO" i="0" dirty="0" err="1"/>
              <a:t>jobbmarknad</a:t>
            </a:r>
            <a:r>
              <a:rPr lang="nb-NO" i="0" dirty="0"/>
              <a:t> i Europa</a:t>
            </a:r>
          </a:p>
          <a:p>
            <a:pPr lvl="2"/>
            <a:r>
              <a:rPr lang="nb-NO" dirty="0" err="1"/>
              <a:t>Inkluderande</a:t>
            </a:r>
            <a:r>
              <a:rPr lang="nb-NO" dirty="0"/>
              <a:t> og smart</a:t>
            </a:r>
            <a:endParaRPr lang="nb-NO" i="0" dirty="0"/>
          </a:p>
          <a:p>
            <a:pPr lvl="2"/>
            <a:r>
              <a:rPr lang="nb-NO" i="0" dirty="0"/>
              <a:t>Lokale og regionale behov for ny kompetanse</a:t>
            </a:r>
          </a:p>
          <a:p>
            <a:pPr lvl="2"/>
            <a:r>
              <a:rPr lang="nb-NO" i="0" dirty="0"/>
              <a:t>Samarbeid for å nå felles mål</a:t>
            </a:r>
          </a:p>
          <a:p>
            <a:pPr lvl="2"/>
            <a:endParaRPr lang="nb-NO" dirty="0"/>
          </a:p>
          <a:p>
            <a:pPr lvl="1"/>
            <a:r>
              <a:rPr lang="nb-NO" b="1" i="0" dirty="0"/>
              <a:t> </a:t>
            </a:r>
            <a:r>
              <a:rPr lang="nb-NO" i="0" dirty="0"/>
              <a:t>Fylkeskommunen</a:t>
            </a:r>
          </a:p>
          <a:p>
            <a:pPr lvl="2"/>
            <a:r>
              <a:rPr lang="nb-NO" dirty="0" err="1"/>
              <a:t>Verkemiddel</a:t>
            </a:r>
            <a:r>
              <a:rPr lang="nb-NO" dirty="0"/>
              <a:t> for nærings- og lokalsamfunnsutvikling</a:t>
            </a:r>
          </a:p>
          <a:p>
            <a:pPr lvl="2"/>
            <a:r>
              <a:rPr lang="nb-NO" dirty="0"/>
              <a:t>Tverrsektorielle samarbeidsprosjekt (</a:t>
            </a:r>
            <a:r>
              <a:rPr lang="nb-NO" dirty="0" err="1"/>
              <a:t>fag-og</a:t>
            </a:r>
            <a:r>
              <a:rPr lang="nb-NO" dirty="0"/>
              <a:t> yrkesopplæring)</a:t>
            </a:r>
          </a:p>
          <a:p>
            <a:pPr lvl="3"/>
            <a:r>
              <a:rPr lang="nb-NO" dirty="0"/>
              <a:t>Utlysing 2021</a:t>
            </a:r>
          </a:p>
          <a:p>
            <a:pPr lvl="3"/>
            <a:r>
              <a:rPr lang="nb-NO" dirty="0"/>
              <a:t>Lav teksel for deltaking</a:t>
            </a:r>
          </a:p>
          <a:p>
            <a:pPr lvl="3"/>
            <a:r>
              <a:rPr lang="nb-NO" dirty="0"/>
              <a:t>Hjelper med søknad, prosjektutvikling, gjennomføring og oppfølging</a:t>
            </a:r>
          </a:p>
          <a:p>
            <a:endParaRPr lang="nb-NO" dirty="0"/>
          </a:p>
        </p:txBody>
      </p:sp>
      <p:pic>
        <p:nvPicPr>
          <p:cNvPr id="6" name="Plassholder for bilde 18">
            <a:extLst>
              <a:ext uri="{FF2B5EF4-FFF2-40B4-BE49-F238E27FC236}">
                <a16:creationId xmlns:a16="http://schemas.microsoft.com/office/drawing/2014/main" id="{04181E26-2F9E-4CF1-B353-E3841DDD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08" r="6208"/>
          <a:stretch>
            <a:fillRect/>
          </a:stretch>
        </p:blipFill>
        <p:spPr>
          <a:xfrm>
            <a:off x="8647147" y="2578241"/>
            <a:ext cx="2660083" cy="1562271"/>
          </a:xfrm>
          <a:prstGeom prst="rect">
            <a:avLst/>
          </a:prstGeom>
        </p:spPr>
      </p:pic>
      <p:pic>
        <p:nvPicPr>
          <p:cNvPr id="7" name="Picture 2" descr="Call For Proposals 2019, Erasmus+ Programme | EU Neighbours">
            <a:extLst>
              <a:ext uri="{FF2B5EF4-FFF2-40B4-BE49-F238E27FC236}">
                <a16:creationId xmlns:a16="http://schemas.microsoft.com/office/drawing/2014/main" id="{42019B8A-9AFA-4001-885C-CAFCAA7E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73" y="245412"/>
            <a:ext cx="2323979" cy="13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24E9581-96B0-44AD-BBD9-6A8F0F691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818999"/>
            <a:ext cx="9469437" cy="1031051"/>
          </a:xfrm>
        </p:spPr>
        <p:txBody>
          <a:bodyPr/>
          <a:lstStyle/>
          <a:p>
            <a:r>
              <a:rPr lang="nb-NO" sz="2800" dirty="0"/>
              <a:t>Tverrsektorielle samarbeidsprosjekt</a:t>
            </a:r>
          </a:p>
          <a:p>
            <a:endParaRPr lang="nb-NO" sz="3200" b="1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C86903-64F8-4215-AFDD-9994ADA5E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1239641"/>
            <a:ext cx="9469438" cy="1720471"/>
          </a:xfrm>
        </p:spPr>
        <p:txBody>
          <a:bodyPr/>
          <a:lstStyle/>
          <a:p>
            <a:endParaRPr lang="nb-NO" sz="2400" dirty="0"/>
          </a:p>
          <a:p>
            <a:br>
              <a:rPr lang="nb-NO" sz="2400" dirty="0"/>
            </a:br>
            <a:endParaRPr lang="nb-NO" sz="2400" dirty="0"/>
          </a:p>
          <a:p>
            <a:endParaRPr lang="nb-NO" sz="2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BE38C4-64BE-4FB5-AA74-6B4E3A91D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625" y="1684532"/>
            <a:ext cx="11423650" cy="4624846"/>
          </a:xfrm>
        </p:spPr>
        <p:txBody>
          <a:bodyPr/>
          <a:lstStyle/>
          <a:p>
            <a:r>
              <a:rPr lang="nb-NO" dirty="0"/>
              <a:t>Prosjekttype: </a:t>
            </a:r>
            <a:r>
              <a:rPr lang="nb-NO" dirty="0" err="1"/>
              <a:t>Mobilitetar</a:t>
            </a:r>
            <a:endParaRPr lang="nb-NO" dirty="0"/>
          </a:p>
          <a:p>
            <a:pPr lvl="1"/>
            <a:r>
              <a:rPr lang="nb-NO" sz="1800" i="0" dirty="0"/>
              <a:t>Korte reiser til europeiske </a:t>
            </a:r>
            <a:r>
              <a:rPr lang="nb-NO" sz="1800" i="0" dirty="0" err="1"/>
              <a:t>partnarorg</a:t>
            </a:r>
            <a:r>
              <a:rPr lang="nb-NO" sz="1800" i="0" dirty="0"/>
              <a:t>. (2-3 </a:t>
            </a:r>
            <a:r>
              <a:rPr lang="nb-NO" sz="1800" i="0" dirty="0" err="1"/>
              <a:t>dagar</a:t>
            </a:r>
            <a:r>
              <a:rPr lang="nb-NO" sz="1800" i="0" dirty="0"/>
              <a:t>)</a:t>
            </a:r>
          </a:p>
          <a:p>
            <a:pPr lvl="1"/>
            <a:r>
              <a:rPr lang="nb-NO" sz="1800" i="0" dirty="0"/>
              <a:t>(Konferanser, invitere </a:t>
            </a:r>
            <a:r>
              <a:rPr lang="nb-NO" sz="1800" i="0" dirty="0" err="1"/>
              <a:t>ekspertar</a:t>
            </a:r>
            <a:r>
              <a:rPr lang="nb-NO" sz="1800" i="0" dirty="0"/>
              <a:t> til </a:t>
            </a:r>
            <a:r>
              <a:rPr lang="nb-NO" sz="1800" i="0" dirty="0" err="1"/>
              <a:t>Noreg</a:t>
            </a:r>
            <a:r>
              <a:rPr lang="nb-NO" sz="1800" i="0" dirty="0"/>
              <a:t> - nytt)</a:t>
            </a:r>
          </a:p>
          <a:p>
            <a:pPr lvl="1"/>
            <a:r>
              <a:rPr lang="nb-NO" sz="1800" i="0" dirty="0"/>
              <a:t>Finansiering etter faste EU-</a:t>
            </a:r>
            <a:r>
              <a:rPr lang="nb-NO" sz="1800" i="0" dirty="0" err="1"/>
              <a:t>satsar</a:t>
            </a:r>
            <a:r>
              <a:rPr lang="nb-NO" sz="1800" i="0" dirty="0"/>
              <a:t> – reise og </a:t>
            </a:r>
            <a:r>
              <a:rPr lang="nb-NO" sz="1800" i="0" dirty="0" err="1"/>
              <a:t>opphald</a:t>
            </a:r>
            <a:endParaRPr lang="nb-NO" sz="1800" i="0" dirty="0"/>
          </a:p>
          <a:p>
            <a:pPr lvl="1"/>
            <a:r>
              <a:rPr lang="nb-NO" sz="1800" i="0" dirty="0"/>
              <a:t>Tema: Knytt til </a:t>
            </a:r>
            <a:r>
              <a:rPr lang="nb-NO" sz="1800" i="0" dirty="0" err="1"/>
              <a:t>eit</a:t>
            </a:r>
            <a:r>
              <a:rPr lang="nb-NO" sz="1800" i="0" dirty="0"/>
              <a:t> eller </a:t>
            </a:r>
            <a:r>
              <a:rPr lang="nb-NO" sz="1800" i="0" dirty="0" err="1"/>
              <a:t>fleire</a:t>
            </a:r>
            <a:r>
              <a:rPr lang="nb-NO" sz="1800" i="0" dirty="0"/>
              <a:t> av </a:t>
            </a:r>
            <a:r>
              <a:rPr lang="nb-NO" sz="1800" i="0" dirty="0" err="1"/>
              <a:t>dei</a:t>
            </a:r>
            <a:r>
              <a:rPr lang="nb-NO" sz="1800" i="0" dirty="0"/>
              <a:t> 10 yrkesfagprogramma</a:t>
            </a:r>
          </a:p>
          <a:p>
            <a:pPr lvl="1"/>
            <a:endParaRPr lang="nb-NO" sz="1800" i="0" dirty="0"/>
          </a:p>
          <a:p>
            <a:r>
              <a:rPr lang="nb-NO" dirty="0"/>
              <a:t>Målgruppe </a:t>
            </a:r>
          </a:p>
          <a:p>
            <a:pPr lvl="1"/>
            <a:r>
              <a:rPr lang="nb-NO" sz="1800" i="0" dirty="0"/>
              <a:t>Tilsette i </a:t>
            </a:r>
            <a:r>
              <a:rPr lang="nb-NO" sz="1800" i="0" dirty="0" err="1"/>
              <a:t>kommunar</a:t>
            </a:r>
            <a:r>
              <a:rPr lang="nb-NO" sz="1800" i="0" dirty="0"/>
              <a:t>, regionråd og reisemålsselskap</a:t>
            </a:r>
          </a:p>
          <a:p>
            <a:pPr lvl="2"/>
            <a:r>
              <a:rPr lang="nb-NO" sz="1600" dirty="0"/>
              <a:t>i samarbeid med </a:t>
            </a:r>
            <a:r>
              <a:rPr lang="nb-NO" sz="1600" b="1" dirty="0" err="1"/>
              <a:t>vidaregåande</a:t>
            </a:r>
            <a:r>
              <a:rPr lang="nb-NO" sz="1600" b="1" dirty="0"/>
              <a:t> skule/yrkesfag/</a:t>
            </a:r>
            <a:r>
              <a:rPr lang="nb-NO" sz="1600" b="1" dirty="0" err="1"/>
              <a:t>fagskule</a:t>
            </a:r>
            <a:r>
              <a:rPr lang="nb-NO" sz="1600" dirty="0"/>
              <a:t>, arbeidsliv, </a:t>
            </a:r>
          </a:p>
          <a:p>
            <a:pPr marL="987552" lvl="2" indent="0">
              <a:buNone/>
            </a:pPr>
            <a:r>
              <a:rPr lang="nb-NO" sz="1600" dirty="0"/>
              <a:t>        andre </a:t>
            </a:r>
            <a:r>
              <a:rPr lang="nb-NO" sz="1600" dirty="0" err="1"/>
              <a:t>utdanningsinst</a:t>
            </a:r>
            <a:r>
              <a:rPr lang="nb-NO" sz="1600" dirty="0"/>
              <a:t>., </a:t>
            </a:r>
            <a:r>
              <a:rPr lang="nb-NO" sz="1600" dirty="0" err="1"/>
              <a:t>utviklingsaktørar</a:t>
            </a:r>
            <a:r>
              <a:rPr lang="nb-NO" sz="1600" dirty="0"/>
              <a:t> mm.</a:t>
            </a:r>
            <a:endParaRPr lang="nb-NO" sz="1800" i="0" dirty="0"/>
          </a:p>
          <a:p>
            <a:r>
              <a:rPr lang="nb-NO" dirty="0"/>
              <a:t>Målsetting </a:t>
            </a:r>
          </a:p>
          <a:p>
            <a:pPr lvl="1"/>
            <a:r>
              <a:rPr lang="nb-NO" sz="1800" i="0" dirty="0"/>
              <a:t>Ny kompetanse</a:t>
            </a:r>
          </a:p>
          <a:p>
            <a:pPr lvl="1"/>
            <a:r>
              <a:rPr lang="nb-NO" sz="1800" i="0" dirty="0" err="1"/>
              <a:t>Tverrfagleg</a:t>
            </a:r>
            <a:r>
              <a:rPr lang="nb-NO" sz="1800" i="0" dirty="0"/>
              <a:t> lokalt/regionalt samarbeid</a:t>
            </a:r>
          </a:p>
          <a:p>
            <a:pPr lvl="1"/>
            <a:r>
              <a:rPr lang="nb-NO" sz="1800" i="0" dirty="0"/>
              <a:t>Utdannings- og </a:t>
            </a:r>
            <a:r>
              <a:rPr lang="nb-NO" sz="1800" i="0" dirty="0" err="1"/>
              <a:t>opplæringstilbod</a:t>
            </a:r>
            <a:r>
              <a:rPr lang="nb-NO" sz="1800" i="0" dirty="0"/>
              <a:t> i tråd med regionale behov</a:t>
            </a:r>
          </a:p>
          <a:p>
            <a:pPr marL="0" indent="0">
              <a:buNone/>
            </a:pPr>
            <a:endParaRPr lang="nb-NO" sz="1800" i="0" dirty="0"/>
          </a:p>
          <a:p>
            <a:pPr marL="0" indent="0">
              <a:buNone/>
            </a:pPr>
            <a:br>
              <a:rPr lang="nb-NO" i="0" dirty="0"/>
            </a:br>
            <a:endParaRPr lang="nb-NO" i="0" dirty="0"/>
          </a:p>
          <a:p>
            <a:pPr marL="0" indent="0">
              <a:buNone/>
            </a:pPr>
            <a:endParaRPr lang="nb-NO" i="0" dirty="0"/>
          </a:p>
          <a:p>
            <a:pPr lvl="2"/>
            <a:endParaRPr lang="nb-NO" i="0" dirty="0"/>
          </a:p>
          <a:p>
            <a:pPr lvl="2"/>
            <a:endParaRPr lang="nb-NO" i="0" dirty="0"/>
          </a:p>
          <a:p>
            <a:pPr marL="0" indent="0">
              <a:buNone/>
            </a:pPr>
            <a:endParaRPr lang="nb-NO" sz="2000" i="0" dirty="0"/>
          </a:p>
          <a:p>
            <a:pPr lvl="1"/>
            <a:endParaRPr lang="nb-NO" sz="1800" i="0" dirty="0"/>
          </a:p>
        </p:txBody>
      </p:sp>
      <p:pic>
        <p:nvPicPr>
          <p:cNvPr id="9" name="Picture 2" descr="Call For Proposals 2019, Erasmus+ Programme | EU Neighbours">
            <a:extLst>
              <a:ext uri="{FF2B5EF4-FFF2-40B4-BE49-F238E27FC236}">
                <a16:creationId xmlns:a16="http://schemas.microsoft.com/office/drawing/2014/main" id="{ADA5409D-7BD0-429A-BE08-99A4F653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73" y="548622"/>
            <a:ext cx="2323979" cy="13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foto.hfk.no/fotoweb/cache/5003/%C3%98KONOMI-%20OG%20ORG.AVDELINGA/%C3%98KONOMI-%20OG%20ORG.AVDELINGA/Kommunikasjonsseksjonen/2018/09/26/103/hfk-1118157.t445ecec2.m800.xU_6xhpWu.jpg">
            <a:extLst>
              <a:ext uri="{FF2B5EF4-FFF2-40B4-BE49-F238E27FC236}">
                <a16:creationId xmlns:a16="http://schemas.microsoft.com/office/drawing/2014/main" id="{BB2DA9A3-5AD5-462C-9BEF-DCDF353A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2006" y="2294941"/>
            <a:ext cx="2993246" cy="200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11CB3C0-71FD-4FA8-B11A-F19308D57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727549"/>
            <a:ext cx="9469437" cy="458587"/>
          </a:xfrm>
        </p:spPr>
        <p:txBody>
          <a:bodyPr/>
          <a:lstStyle/>
          <a:p>
            <a:r>
              <a:rPr lang="nb-NO" sz="2800" dirty="0"/>
              <a:t>Planlegge og gjennomføre prosjekt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EE7E16C-C9F2-467A-B63A-937C89C5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1239641"/>
            <a:ext cx="9469438" cy="826508"/>
          </a:xfrm>
        </p:spPr>
        <p:txBody>
          <a:bodyPr/>
          <a:lstStyle/>
          <a:p>
            <a:r>
              <a:rPr lang="nb-NO" dirty="0"/>
              <a:t>Tverrsektorielle samarbeidsprosjekt  - </a:t>
            </a:r>
            <a:r>
              <a:rPr lang="nb-NO" dirty="0">
                <a:solidFill>
                  <a:srgbClr val="0070C0"/>
                </a:solidFill>
              </a:rPr>
              <a:t>reiseliv</a:t>
            </a:r>
            <a:r>
              <a:rPr lang="nb-NO" dirty="0"/>
              <a:t> er </a:t>
            </a:r>
            <a:r>
              <a:rPr lang="nb-NO" dirty="0" err="1"/>
              <a:t>eit</a:t>
            </a:r>
            <a:r>
              <a:rPr lang="nb-NO" dirty="0"/>
              <a:t> yrkesfag!</a:t>
            </a:r>
          </a:p>
          <a:p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9AB739-3F8C-4C43-B69E-7B5D006F5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21" y="1976967"/>
            <a:ext cx="10919828" cy="3214424"/>
          </a:xfrm>
        </p:spPr>
        <p:txBody>
          <a:bodyPr/>
          <a:lstStyle/>
          <a:p>
            <a:pPr lvl="1"/>
            <a:r>
              <a:rPr lang="nb-NO" i="0" dirty="0"/>
              <a:t>Etablere ei lokal samarbeidsgruppe</a:t>
            </a:r>
          </a:p>
          <a:p>
            <a:pPr lvl="2"/>
            <a:r>
              <a:rPr lang="nb-NO" dirty="0" err="1"/>
              <a:t>Ein</a:t>
            </a:r>
            <a:r>
              <a:rPr lang="nb-NO" dirty="0"/>
              <a:t> koordinator - må banke på døra til vgs.… (reiseliv: mat/jordbruk, design, tekniske fag...)</a:t>
            </a:r>
          </a:p>
          <a:p>
            <a:pPr lvl="2"/>
            <a:r>
              <a:rPr lang="nb-NO" dirty="0"/>
              <a:t>Felles planlegging, felles mål – </a:t>
            </a:r>
            <a:r>
              <a:rPr lang="nb-NO" dirty="0" err="1">
                <a:solidFill>
                  <a:srgbClr val="0070C0"/>
                </a:solidFill>
              </a:rPr>
              <a:t>innan</a:t>
            </a:r>
            <a:r>
              <a:rPr lang="nb-NO" dirty="0">
                <a:solidFill>
                  <a:srgbClr val="0070C0"/>
                </a:solidFill>
              </a:rPr>
              <a:t> reiselivsutvikling</a:t>
            </a:r>
            <a:br>
              <a:rPr lang="nb-NO" dirty="0"/>
            </a:br>
            <a:endParaRPr lang="nb-NO" b="1" dirty="0"/>
          </a:p>
          <a:p>
            <a:pPr lvl="1"/>
            <a:r>
              <a:rPr lang="nb-NO" i="0" dirty="0" err="1"/>
              <a:t>Aktivitetar</a:t>
            </a:r>
            <a:r>
              <a:rPr lang="nb-NO" i="0" dirty="0"/>
              <a:t> i prosjektet</a:t>
            </a:r>
          </a:p>
          <a:p>
            <a:pPr lvl="2"/>
            <a:r>
              <a:rPr lang="nb-NO" dirty="0"/>
              <a:t>Dialog med europeisk </a:t>
            </a:r>
            <a:r>
              <a:rPr lang="nb-NO" dirty="0" err="1"/>
              <a:t>partnarar</a:t>
            </a:r>
            <a:r>
              <a:rPr lang="nb-NO" dirty="0"/>
              <a:t>/fylkeskommunen</a:t>
            </a:r>
          </a:p>
          <a:p>
            <a:pPr lvl="2"/>
            <a:endParaRPr lang="nb-NO" b="1" dirty="0"/>
          </a:p>
          <a:p>
            <a:pPr lvl="1"/>
            <a:r>
              <a:rPr lang="nb-NO" i="0" dirty="0"/>
              <a:t>Prosjektresultat</a:t>
            </a:r>
          </a:p>
          <a:p>
            <a:pPr lvl="2"/>
            <a:r>
              <a:rPr lang="nb-NO" dirty="0">
                <a:solidFill>
                  <a:srgbClr val="0070C0"/>
                </a:solidFill>
              </a:rPr>
              <a:t>Felles</a:t>
            </a:r>
            <a:r>
              <a:rPr lang="nb-NO" dirty="0"/>
              <a:t> oppleving, kompetanse, </a:t>
            </a:r>
            <a:r>
              <a:rPr lang="nb-NO" dirty="0" err="1"/>
              <a:t>erfaringarnye</a:t>
            </a:r>
            <a:r>
              <a:rPr lang="nb-NO" dirty="0"/>
              <a:t> og nye </a:t>
            </a:r>
            <a:r>
              <a:rPr lang="nb-NO" dirty="0" err="1"/>
              <a:t>idéar</a:t>
            </a:r>
            <a:endParaRPr lang="nb-NO" dirty="0"/>
          </a:p>
          <a:p>
            <a:pPr lvl="2"/>
            <a:r>
              <a:rPr lang="nb-NO" dirty="0"/>
              <a:t>Nytt tverrsektorielt lokalt/regionalt </a:t>
            </a:r>
            <a:r>
              <a:rPr lang="nb-NO" dirty="0">
                <a:solidFill>
                  <a:srgbClr val="0070C0"/>
                </a:solidFill>
              </a:rPr>
              <a:t>samarbeid om utvikling av reiselivsnæringa </a:t>
            </a:r>
          </a:p>
          <a:p>
            <a:pPr lvl="2"/>
            <a:r>
              <a:rPr lang="nb-NO" dirty="0" err="1"/>
              <a:t>Eit</a:t>
            </a:r>
            <a:r>
              <a:rPr lang="nb-NO" dirty="0"/>
              <a:t> </a:t>
            </a:r>
            <a:r>
              <a:rPr lang="nn-NO" dirty="0">
                <a:latin typeface="Roboto"/>
                <a:cs typeface="Roboto"/>
              </a:rPr>
              <a:t>utdannings- og opplæringstilbod </a:t>
            </a:r>
            <a:r>
              <a:rPr lang="nn-NO" dirty="0">
                <a:solidFill>
                  <a:srgbClr val="0070C0"/>
                </a:solidFill>
                <a:latin typeface="Roboto"/>
                <a:cs typeface="Roboto"/>
              </a:rPr>
              <a:t> - behov i reiselivet</a:t>
            </a:r>
            <a:endParaRPr lang="nb-NO" dirty="0">
              <a:solidFill>
                <a:srgbClr val="0070C0"/>
              </a:solidFill>
            </a:endParaRPr>
          </a:p>
          <a:p>
            <a:pPr lvl="2"/>
            <a:r>
              <a:rPr lang="nb-NO" dirty="0"/>
              <a:t>Nye felles </a:t>
            </a:r>
            <a:r>
              <a:rPr lang="nb-NO" dirty="0" err="1"/>
              <a:t>satsingar</a:t>
            </a:r>
            <a:r>
              <a:rPr lang="nb-NO" dirty="0"/>
              <a:t> og </a:t>
            </a:r>
            <a:r>
              <a:rPr lang="nb-NO" dirty="0" err="1"/>
              <a:t>Erasmus+prosjekt</a:t>
            </a:r>
            <a:r>
              <a:rPr lang="nb-NO" dirty="0"/>
              <a:t>?</a:t>
            </a:r>
          </a:p>
          <a:p>
            <a:pPr lvl="3"/>
            <a:endParaRPr lang="nb-NO" dirty="0"/>
          </a:p>
          <a:p>
            <a:pPr lvl="1"/>
            <a:endParaRPr lang="nb-NO" dirty="0"/>
          </a:p>
          <a:p>
            <a:pPr lvl="2"/>
            <a:endParaRPr lang="nb-NO" dirty="0"/>
          </a:p>
          <a:p>
            <a:endParaRPr lang="nb-NO" dirty="0"/>
          </a:p>
        </p:txBody>
      </p:sp>
      <p:pic>
        <p:nvPicPr>
          <p:cNvPr id="6" name="Picture 2" descr="Call For Proposals 2019, Erasmus+ Programme | EU Neighbours">
            <a:extLst>
              <a:ext uri="{FF2B5EF4-FFF2-40B4-BE49-F238E27FC236}">
                <a16:creationId xmlns:a16="http://schemas.microsoft.com/office/drawing/2014/main" id="{DC81BCB0-8E90-4957-B83B-766ED2E0A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6" b="42563"/>
          <a:stretch/>
        </p:blipFill>
        <p:spPr bwMode="auto">
          <a:xfrm>
            <a:off x="8946512" y="437936"/>
            <a:ext cx="2334263" cy="5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03FAA4A-7E3A-4735-890F-7002808BE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161" y="3021943"/>
            <a:ext cx="1873888" cy="18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4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6CE46C5-6D17-4E98-8E22-80F0BE60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345" y="1752666"/>
            <a:ext cx="3398754" cy="3126663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77583D8-A73B-4177-884E-061188C74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14" y="737560"/>
            <a:ext cx="9469437" cy="510909"/>
          </a:xfrm>
        </p:spPr>
        <p:txBody>
          <a:bodyPr/>
          <a:lstStyle/>
          <a:p>
            <a:r>
              <a:rPr lang="nb-NO" sz="3200" dirty="0" err="1"/>
              <a:t>Frå</a:t>
            </a:r>
            <a:r>
              <a:rPr lang="nb-NO" sz="3200" dirty="0"/>
              <a:t> søknad til prosjekt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6A3A9A-131E-4DA0-B7C1-5ECBCA005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1409581"/>
            <a:ext cx="9469438" cy="44730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67C9CE4-AD1E-40E3-857B-980B9F938B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008" y="1537243"/>
            <a:ext cx="11088271" cy="3214424"/>
          </a:xfrm>
        </p:spPr>
        <p:txBody>
          <a:bodyPr/>
          <a:lstStyle/>
          <a:p>
            <a:pPr marL="530352" lvl="1" indent="0">
              <a:buNone/>
            </a:pPr>
            <a:r>
              <a:rPr lang="nb-NO" b="1" i="0" dirty="0"/>
              <a:t>Fase 1</a:t>
            </a:r>
            <a:r>
              <a:rPr lang="nb-NO" i="0" dirty="0"/>
              <a:t>: Interessemelding</a:t>
            </a:r>
          </a:p>
          <a:p>
            <a:pPr lvl="2"/>
            <a:r>
              <a:rPr lang="nb-NO" i="0" dirty="0" err="1"/>
              <a:t>Ein</a:t>
            </a:r>
            <a:r>
              <a:rPr lang="nb-NO" i="0" dirty="0"/>
              <a:t> </a:t>
            </a:r>
            <a:r>
              <a:rPr lang="nb-NO" i="0" dirty="0" err="1"/>
              <a:t>søkarorganisasjon</a:t>
            </a:r>
            <a:r>
              <a:rPr lang="nb-NO" dirty="0"/>
              <a:t> </a:t>
            </a:r>
            <a:r>
              <a:rPr lang="nb-NO" i="0" dirty="0"/>
              <a:t>på vegne av lokalt </a:t>
            </a:r>
            <a:r>
              <a:rPr lang="nb-NO" i="0" dirty="0" err="1"/>
              <a:t>partnarskap</a:t>
            </a:r>
            <a:endParaRPr lang="nb-NO" dirty="0"/>
          </a:p>
          <a:p>
            <a:pPr lvl="2"/>
            <a:r>
              <a:rPr lang="nb-NO" i="0" dirty="0"/>
              <a:t>Problemstilling</a:t>
            </a:r>
          </a:p>
          <a:p>
            <a:pPr lvl="2"/>
            <a:r>
              <a:rPr lang="nb-NO" i="0" dirty="0" err="1"/>
              <a:t>Partnarskap</a:t>
            </a:r>
            <a:r>
              <a:rPr lang="nb-NO" i="0" dirty="0"/>
              <a:t> i </a:t>
            </a:r>
            <a:r>
              <a:rPr lang="nb-NO" i="0" dirty="0" err="1"/>
              <a:t>Noreg</a:t>
            </a:r>
            <a:r>
              <a:rPr lang="nb-NO" i="0" dirty="0"/>
              <a:t> og Europa</a:t>
            </a:r>
          </a:p>
          <a:p>
            <a:pPr lvl="2"/>
            <a:r>
              <a:rPr lang="nb-NO" dirty="0"/>
              <a:t>Økonomi? </a:t>
            </a:r>
            <a:r>
              <a:rPr lang="nb-NO" dirty="0" err="1"/>
              <a:t>ca</a:t>
            </a:r>
            <a:r>
              <a:rPr lang="nb-NO" dirty="0"/>
              <a:t> 80% av reise- og </a:t>
            </a:r>
            <a:r>
              <a:rPr lang="nb-NO" dirty="0" err="1"/>
              <a:t>opphaldsutgifter</a:t>
            </a:r>
            <a:r>
              <a:rPr lang="nb-NO" dirty="0"/>
              <a:t> </a:t>
            </a:r>
          </a:p>
          <a:p>
            <a:pPr lvl="2"/>
            <a:r>
              <a:rPr lang="nb-NO" i="0" dirty="0"/>
              <a:t>Dialog med fylkeskommunen </a:t>
            </a:r>
          </a:p>
          <a:p>
            <a:pPr lvl="1"/>
            <a:endParaRPr lang="nb-NO" i="0" dirty="0"/>
          </a:p>
          <a:p>
            <a:pPr marL="530352" lvl="1" indent="0">
              <a:buNone/>
            </a:pPr>
            <a:r>
              <a:rPr lang="nb-NO" b="1" i="0" dirty="0"/>
              <a:t>Fase 2: </a:t>
            </a:r>
            <a:r>
              <a:rPr lang="nb-NO" i="0" dirty="0"/>
              <a:t>Ferdig søknad og prosjektgjennomføring </a:t>
            </a:r>
          </a:p>
          <a:p>
            <a:pPr lvl="2"/>
            <a:r>
              <a:rPr lang="nb-NO" i="0" dirty="0" err="1"/>
              <a:t>Deltakarar</a:t>
            </a:r>
            <a:r>
              <a:rPr lang="nb-NO" dirty="0"/>
              <a:t>,</a:t>
            </a:r>
            <a:r>
              <a:rPr lang="nb-NO" i="0" dirty="0"/>
              <a:t> </a:t>
            </a:r>
            <a:r>
              <a:rPr lang="nb-NO" i="0" dirty="0" err="1"/>
              <a:t>prosjektaktivitetar</a:t>
            </a:r>
            <a:r>
              <a:rPr lang="nb-NO" i="0" dirty="0"/>
              <a:t>, </a:t>
            </a:r>
            <a:r>
              <a:rPr lang="nb-NO" dirty="0"/>
              <a:t>tal </a:t>
            </a:r>
            <a:r>
              <a:rPr lang="nb-NO" dirty="0" err="1"/>
              <a:t>dagar</a:t>
            </a:r>
            <a:r>
              <a:rPr lang="nb-NO" dirty="0"/>
              <a:t> og </a:t>
            </a:r>
            <a:r>
              <a:rPr lang="nb-NO" i="0" dirty="0"/>
              <a:t>land</a:t>
            </a:r>
          </a:p>
          <a:p>
            <a:pPr lvl="2"/>
            <a:r>
              <a:rPr lang="nb-NO" dirty="0" err="1"/>
              <a:t>Dokumenthandtering</a:t>
            </a:r>
            <a:r>
              <a:rPr lang="nb-NO" dirty="0"/>
              <a:t> og rapportering - </a:t>
            </a:r>
            <a:r>
              <a:rPr lang="nb-NO" sz="1600" dirty="0"/>
              <a:t>via fylkeskommunen</a:t>
            </a:r>
          </a:p>
          <a:p>
            <a:pPr lvl="2"/>
            <a:endParaRPr lang="nb-NO" i="0" dirty="0"/>
          </a:p>
          <a:p>
            <a:pPr marL="530352" lvl="1" indent="0">
              <a:buNone/>
            </a:pPr>
            <a:r>
              <a:rPr lang="nb-NO" b="1" i="0" dirty="0"/>
              <a:t>Fase 3</a:t>
            </a:r>
            <a:r>
              <a:rPr lang="nb-NO" i="0" dirty="0"/>
              <a:t>: Oppfølging heime</a:t>
            </a:r>
          </a:p>
          <a:p>
            <a:pPr lvl="2"/>
            <a:r>
              <a:rPr lang="nb-NO" dirty="0"/>
              <a:t>Prosjektresultat – nytt samarbeid om utvikling av reiselivet</a:t>
            </a:r>
            <a:endParaRPr lang="nb-NO" i="0" dirty="0"/>
          </a:p>
          <a:p>
            <a:pPr lvl="2"/>
            <a:r>
              <a:rPr lang="nb-NO" dirty="0"/>
              <a:t>Evaluering og </a:t>
            </a:r>
            <a:r>
              <a:rPr lang="nb-NO" dirty="0" err="1"/>
              <a:t>vidare</a:t>
            </a:r>
            <a:r>
              <a:rPr lang="nb-NO" dirty="0"/>
              <a:t> oppfølging med fylkeskommunen</a:t>
            </a:r>
            <a:endParaRPr lang="nb-NO" i="0" dirty="0"/>
          </a:p>
          <a:p>
            <a:pPr marL="530352" lvl="1" indent="0">
              <a:buNone/>
            </a:pPr>
            <a:endParaRPr lang="nb-NO" i="0" dirty="0"/>
          </a:p>
          <a:p>
            <a:pPr lvl="1"/>
            <a:endParaRPr lang="nb-NO" i="0" dirty="0"/>
          </a:p>
          <a:p>
            <a:pPr lvl="1"/>
            <a:endParaRPr lang="nb-NO" i="0" dirty="0"/>
          </a:p>
          <a:p>
            <a:pPr lvl="1"/>
            <a:endParaRPr lang="nb-NO" dirty="0"/>
          </a:p>
          <a:p>
            <a:pPr lvl="1"/>
            <a:endParaRPr lang="nb-NO" i="0" dirty="0"/>
          </a:p>
          <a:p>
            <a:pPr lvl="2"/>
            <a:endParaRPr lang="nb-NO" i="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Picture 2" descr="Call For Proposals 2019, Erasmus+ Programme | EU Neighbours">
            <a:extLst>
              <a:ext uri="{FF2B5EF4-FFF2-40B4-BE49-F238E27FC236}">
                <a16:creationId xmlns:a16="http://schemas.microsoft.com/office/drawing/2014/main" id="{DDB25DEF-B8AB-4994-A10F-14BB23B7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73" y="245412"/>
            <a:ext cx="2323979" cy="13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c.europa.eu/programmes/erasmus-plus/sites/default/files/styles/erasmus__rewamp_overview/public/epale_tree.jpg?itok=fq5Ug9Ub">
            <a:extLst>
              <a:ext uri="{FF2B5EF4-FFF2-40B4-BE49-F238E27FC236}">
                <a16:creationId xmlns:a16="http://schemas.microsoft.com/office/drawing/2014/main" id="{65C7964C-7782-4064-A064-013FEE21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10" y="4004125"/>
            <a:ext cx="2790825" cy="14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5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9ACB9B4-C17A-4EB1-81CC-8311F31C4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0132" y="1800495"/>
            <a:ext cx="9474346" cy="3087714"/>
          </a:xfrm>
        </p:spPr>
        <p:txBody>
          <a:bodyPr/>
          <a:lstStyle/>
          <a:p>
            <a:pPr algn="ctr"/>
            <a:r>
              <a:rPr lang="nb-NO" sz="4800" dirty="0" err="1">
                <a:solidFill>
                  <a:srgbClr val="002060"/>
                </a:solidFill>
              </a:rPr>
              <a:t>Velkomen</a:t>
            </a:r>
            <a:r>
              <a:rPr lang="nb-NO" sz="4800" dirty="0">
                <a:solidFill>
                  <a:srgbClr val="002060"/>
                </a:solidFill>
              </a:rPr>
              <a:t> til </a:t>
            </a:r>
            <a:br>
              <a:rPr lang="nb-NO" sz="4800" dirty="0">
                <a:solidFill>
                  <a:srgbClr val="002060"/>
                </a:solidFill>
              </a:rPr>
            </a:br>
            <a:r>
              <a:rPr lang="nb-NO" sz="4000" dirty="0">
                <a:solidFill>
                  <a:srgbClr val="002060"/>
                </a:solidFill>
              </a:rPr>
              <a:t>å </a:t>
            </a:r>
            <a:r>
              <a:rPr lang="nb-NO" sz="4400" dirty="0">
                <a:solidFill>
                  <a:srgbClr val="002060"/>
                </a:solidFill>
              </a:rPr>
              <a:t>søke på Erasmus+ !</a:t>
            </a:r>
            <a:br>
              <a:rPr lang="nb-NO" sz="4400" dirty="0">
                <a:solidFill>
                  <a:srgbClr val="002060"/>
                </a:solidFill>
              </a:rPr>
            </a:br>
            <a:br>
              <a:rPr lang="nb-NO" sz="4400" dirty="0">
                <a:solidFill>
                  <a:srgbClr val="002060"/>
                </a:solidFill>
              </a:rPr>
            </a:br>
            <a:r>
              <a:rPr lang="nb-NO" sz="4400" dirty="0">
                <a:solidFill>
                  <a:srgbClr val="002060"/>
                </a:solidFill>
              </a:rPr>
              <a:t>Tverrsektorielle samarbeidsprosjekt</a:t>
            </a:r>
            <a:endParaRPr lang="nb-NO" sz="66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5E0E3FD-59B5-4A57-899C-7336AB17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4975" y="1416589"/>
            <a:ext cx="5140698" cy="38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E700D96-A5BD-41AA-8791-3D7EC3BC4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727549"/>
            <a:ext cx="9469437" cy="510909"/>
          </a:xfrm>
        </p:spPr>
        <p:txBody>
          <a:bodyPr/>
          <a:lstStyle/>
          <a:p>
            <a:r>
              <a:rPr lang="nb-NO" sz="3200" dirty="0"/>
              <a:t>Litt </a:t>
            </a:r>
            <a:r>
              <a:rPr lang="nb-NO" sz="3200"/>
              <a:t>ekstra: </a:t>
            </a:r>
            <a:r>
              <a:rPr lang="nb-NO" sz="320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</a:t>
            </a:r>
            <a:r>
              <a:rPr lang="nb-NO" sz="3200" dirty="0"/>
              <a:t>yrkesfaglege utdanningsprogram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184542-FB97-4E0E-8324-FAE51B1A4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1239641"/>
            <a:ext cx="9469438" cy="447302"/>
          </a:xfrm>
        </p:spPr>
        <p:txBody>
          <a:bodyPr/>
          <a:lstStyle/>
          <a:p>
            <a:r>
              <a:rPr lang="nb-NO" dirty="0"/>
              <a:t>relevante for tverrsektorielle samarbeidsprosjekt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F4E6A62-96D0-4145-9712-BA66923B2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6131" y="1998508"/>
            <a:ext cx="9469438" cy="3214424"/>
          </a:xfrm>
        </p:spPr>
        <p:txBody>
          <a:bodyPr/>
          <a:lstStyle/>
          <a:p>
            <a:r>
              <a:rPr lang="nb-NO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Helse- og oppvekstfag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helse og </a:t>
            </a:r>
            <a:r>
              <a:rPr lang="nb-NO" dirty="0" err="1">
                <a:solidFill>
                  <a:srgbClr val="C00000"/>
                </a:solidFill>
              </a:rPr>
              <a:t>omsorgstenester</a:t>
            </a:r>
            <a:r>
              <a:rPr lang="nb-NO" dirty="0">
                <a:solidFill>
                  <a:srgbClr val="C00000"/>
                </a:solidFill>
              </a:rPr>
              <a:t>, folkehelse</a:t>
            </a:r>
          </a:p>
          <a:p>
            <a:r>
              <a:rPr lang="nb-NO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Restaurant- og matfag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lokalmat, restaurantutvikling, reiseliv</a:t>
            </a:r>
          </a:p>
          <a:p>
            <a:r>
              <a:rPr lang="nb-NO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Salg, service og reiseliv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reiseliv, </a:t>
            </a:r>
            <a:r>
              <a:rPr lang="nb-NO" dirty="0" err="1">
                <a:solidFill>
                  <a:srgbClr val="C00000"/>
                </a:solidFill>
              </a:rPr>
              <a:t>førstelinetenester</a:t>
            </a:r>
            <a:endParaRPr lang="nb-NO" dirty="0">
              <a:solidFill>
                <a:srgbClr val="C00000"/>
              </a:solidFill>
            </a:endParaRPr>
          </a:p>
          <a:p>
            <a:r>
              <a:rPr lang="nb-NO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Bygg- og anleggsteknikk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utvikling av bygder og lokalsamfunn</a:t>
            </a:r>
          </a:p>
          <a:p>
            <a:r>
              <a:rPr lang="nb-NO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 og datateknologi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digitalisering og </a:t>
            </a:r>
            <a:r>
              <a:rPr lang="nb-NO" dirty="0" err="1">
                <a:solidFill>
                  <a:srgbClr val="C00000"/>
                </a:solidFill>
              </a:rPr>
              <a:t>grøn</a:t>
            </a:r>
            <a:r>
              <a:rPr lang="nb-NO" dirty="0">
                <a:solidFill>
                  <a:srgbClr val="C00000"/>
                </a:solidFill>
              </a:rPr>
              <a:t> omstilling</a:t>
            </a:r>
          </a:p>
          <a:p>
            <a:r>
              <a:rPr lang="nb-NO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Håndverk, design og produktutvikling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kommuneplan-areal, reiseliv –lokale produkt</a:t>
            </a:r>
          </a:p>
          <a:p>
            <a:r>
              <a:rPr lang="nb-NO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Frisør, blomster, interiør og eksponeringsdesign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utstillings- eller profileringsarbeid</a:t>
            </a:r>
          </a:p>
          <a:p>
            <a:r>
              <a:rPr lang="nb-NO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Informasjonsteknologi og medieproduksjon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kommunale </a:t>
            </a:r>
            <a:r>
              <a:rPr lang="nb-NO" dirty="0" err="1">
                <a:solidFill>
                  <a:srgbClr val="C00000"/>
                </a:solidFill>
              </a:rPr>
              <a:t>tenester</a:t>
            </a:r>
            <a:r>
              <a:rPr lang="nb-NO" dirty="0">
                <a:solidFill>
                  <a:srgbClr val="C00000"/>
                </a:solidFill>
              </a:rPr>
              <a:t>, næringsutvikling</a:t>
            </a:r>
          </a:p>
          <a:p>
            <a:r>
              <a:rPr lang="nb-NO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Naturbruk</a:t>
            </a:r>
            <a:r>
              <a:rPr lang="nb-NO" dirty="0"/>
              <a:t>  - </a:t>
            </a:r>
            <a:r>
              <a:rPr lang="nb-NO" dirty="0">
                <a:solidFill>
                  <a:srgbClr val="C00000"/>
                </a:solidFill>
              </a:rPr>
              <a:t>lokalmat, landbruk, akvakultur</a:t>
            </a:r>
          </a:p>
          <a:p>
            <a:r>
              <a:rPr lang="nb-NO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Teknologi- og industrifag</a:t>
            </a:r>
            <a:r>
              <a:rPr lang="nb-NO" dirty="0"/>
              <a:t> – </a:t>
            </a:r>
            <a:r>
              <a:rPr lang="nb-NO" dirty="0">
                <a:solidFill>
                  <a:srgbClr val="C00000"/>
                </a:solidFill>
              </a:rPr>
              <a:t>automatisering, transport</a:t>
            </a:r>
          </a:p>
          <a:p>
            <a:endParaRPr lang="nb-NO" dirty="0">
              <a:solidFill>
                <a:srgbClr val="C00000"/>
              </a:solidFill>
            </a:endParaRPr>
          </a:p>
          <a:p>
            <a:r>
              <a:rPr lang="nb-NO" dirty="0"/>
              <a:t>Horisontale mål: </a:t>
            </a:r>
            <a:r>
              <a:rPr lang="nb-NO" dirty="0">
                <a:solidFill>
                  <a:srgbClr val="C00000"/>
                </a:solidFill>
              </a:rPr>
              <a:t>Bærekraft, tverrsektorielt samarbeid, inkludering, alle skal med </a:t>
            </a:r>
          </a:p>
        </p:txBody>
      </p:sp>
    </p:spTree>
    <p:extLst>
      <p:ext uri="{BB962C8B-B14F-4D97-AF65-F5344CB8AC3E}">
        <p14:creationId xmlns:p14="http://schemas.microsoft.com/office/powerpoint/2010/main" val="3078791046"/>
      </p:ext>
    </p:extLst>
  </p:cSld>
  <p:clrMapOvr>
    <a:masterClrMapping/>
  </p:clrMapOvr>
</p:sld>
</file>

<file path=ppt/theme/theme1.xml><?xml version="1.0" encoding="utf-8"?>
<a:theme xmlns:a="http://schemas.openxmlformats.org/drawingml/2006/main" name="Vestland_PPT-mal5">
  <a:themeElements>
    <a:clrScheme name="Vestland">
      <a:dk1>
        <a:srgbClr val="000000"/>
      </a:dk1>
      <a:lt1>
        <a:srgbClr val="FEFFFF"/>
      </a:lt1>
      <a:dk2>
        <a:srgbClr val="0074A2"/>
      </a:dk2>
      <a:lt2>
        <a:srgbClr val="8EDDED"/>
      </a:lt2>
      <a:accent1>
        <a:srgbClr val="E2758F"/>
      </a:accent1>
      <a:accent2>
        <a:srgbClr val="CCA3D6"/>
      </a:accent2>
      <a:accent3>
        <a:srgbClr val="E0D268"/>
      </a:accent3>
      <a:accent4>
        <a:srgbClr val="00BEAD"/>
      </a:accent4>
      <a:accent5>
        <a:srgbClr val="B7DD79"/>
      </a:accent5>
      <a:accent6>
        <a:srgbClr val="FF674D"/>
      </a:accent6>
      <a:hlink>
        <a:srgbClr val="F8B5C3"/>
      </a:hlink>
      <a:folHlink>
        <a:srgbClr val="8CE2D0"/>
      </a:folHlink>
    </a:clrScheme>
    <a:fontScheme name="Vestland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Vestland_PPT-mal_nyn.potx" id="{B512CC43-0276-4352-BE5D-31FF955789FD}" vid="{7FEC56B3-BD28-40E5-803A-C89963836E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Vestland_PPT-mal_nyn</Template>
  <TotalTime>2734</TotalTime>
  <Words>428</Words>
  <Application>Microsoft Office PowerPoint</Application>
  <PresentationFormat>Widescreen</PresentationFormat>
  <Paragraphs>97</Paragraphs>
  <Slides>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Roboto</vt:lpstr>
      <vt:lpstr>Roboto Slab</vt:lpstr>
      <vt:lpstr>Vestland_PPT-mal5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>Hordaland Fylkeskommune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Marit Kristine Einen</dc:creator>
  <cp:keywords/>
  <dc:description/>
  <cp:lastModifiedBy>Marit Kristine Einen</cp:lastModifiedBy>
  <cp:revision>110</cp:revision>
  <cp:lastPrinted>2021-03-17T08:00:17Z</cp:lastPrinted>
  <dcterms:created xsi:type="dcterms:W3CDTF">2020-12-07T09:21:15Z</dcterms:created>
  <dcterms:modified xsi:type="dcterms:W3CDTF">2021-03-17T14:26:11Z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1513728857</vt:i4>
  </property>
  <property fmtid="{D5CDD505-2E9C-101B-9397-08002B2CF9AE}" pid="3" name="_NewReviewCycle">
    <vt:lpwstr/>
  </property>
  <property fmtid="{D5CDD505-2E9C-101B-9397-08002B2CF9AE}" pid="4" name="_EmailSubject">
    <vt:lpwstr>Nettside - oppdatering Internasjonalt kommunenettverk</vt:lpwstr>
  </property>
  <property fmtid="{D5CDD505-2E9C-101B-9397-08002B2CF9AE}" pid="5" name="_AuthorEmail">
    <vt:lpwstr>Marit.Kristine.Einen@vlfk.no</vt:lpwstr>
  </property>
  <property fmtid="{D5CDD505-2E9C-101B-9397-08002B2CF9AE}" pid="6" name="_AuthorEmailDisplayName">
    <vt:lpwstr>Marit Kristine Einen</vt:lpwstr>
  </property>
</Properties>
</file>